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9"/>
  </p:notesMasterIdLst>
  <p:sldIdLst>
    <p:sldId id="256" r:id="rId2"/>
    <p:sldId id="270" r:id="rId3"/>
    <p:sldId id="271" r:id="rId4"/>
    <p:sldId id="272" r:id="rId5"/>
    <p:sldId id="273" r:id="rId6"/>
    <p:sldId id="274" r:id="rId7"/>
    <p:sldId id="267" r:id="rId8"/>
    <p:sldId id="268" r:id="rId9"/>
    <p:sldId id="269" r:id="rId10"/>
    <p:sldId id="258" r:id="rId11"/>
    <p:sldId id="257" r:id="rId12"/>
    <p:sldId id="259" r:id="rId13"/>
    <p:sldId id="264" r:id="rId14"/>
    <p:sldId id="265" r:id="rId15"/>
    <p:sldId id="266" r:id="rId16"/>
    <p:sldId id="261"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829" autoAdjust="0"/>
  </p:normalViewPr>
  <p:slideViewPr>
    <p:cSldViewPr>
      <p:cViewPr>
        <p:scale>
          <a:sx n="66" d="100"/>
          <a:sy n="66" d="100"/>
        </p:scale>
        <p:origin x="-1272"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BE8A6-9B53-40C2-B4DB-646F3DBB6E17}" type="datetimeFigureOut">
              <a:rPr lang="en-US" smtClean="0"/>
              <a:t>10/30/2013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20B55-3BF1-4FF7-99B2-2BA08CBA17CA}" type="slidenum">
              <a:rPr lang="en-US" smtClean="0"/>
              <a:t>‹#›</a:t>
            </a:fld>
            <a:endParaRPr lang="en-US"/>
          </a:p>
        </p:txBody>
      </p:sp>
    </p:spTree>
    <p:extLst>
      <p:ext uri="{BB962C8B-B14F-4D97-AF65-F5344CB8AC3E}">
        <p14:creationId xmlns:p14="http://schemas.microsoft.com/office/powerpoint/2010/main" val="2365366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a:t>
            </a:fld>
            <a:endParaRPr lang="en-US"/>
          </a:p>
        </p:txBody>
      </p:sp>
    </p:spTree>
    <p:extLst>
      <p:ext uri="{BB962C8B-B14F-4D97-AF65-F5344CB8AC3E}">
        <p14:creationId xmlns:p14="http://schemas.microsoft.com/office/powerpoint/2010/main" val="1134906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10</a:t>
            </a:fld>
            <a:endParaRPr lang="en-US"/>
          </a:p>
        </p:txBody>
      </p:sp>
    </p:spTree>
    <p:extLst>
      <p:ext uri="{BB962C8B-B14F-4D97-AF65-F5344CB8AC3E}">
        <p14:creationId xmlns:p14="http://schemas.microsoft.com/office/powerpoint/2010/main" val="352264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11</a:t>
            </a:fld>
            <a:endParaRPr lang="en-US"/>
          </a:p>
        </p:txBody>
      </p:sp>
    </p:spTree>
    <p:extLst>
      <p:ext uri="{BB962C8B-B14F-4D97-AF65-F5344CB8AC3E}">
        <p14:creationId xmlns:p14="http://schemas.microsoft.com/office/powerpoint/2010/main" val="824204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12</a:t>
            </a:fld>
            <a:endParaRPr lang="en-US"/>
          </a:p>
        </p:txBody>
      </p:sp>
    </p:spTree>
    <p:extLst>
      <p:ext uri="{BB962C8B-B14F-4D97-AF65-F5344CB8AC3E}">
        <p14:creationId xmlns:p14="http://schemas.microsoft.com/office/powerpoint/2010/main" val="232819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13</a:t>
            </a:fld>
            <a:endParaRPr lang="en-US"/>
          </a:p>
        </p:txBody>
      </p:sp>
    </p:spTree>
    <p:extLst>
      <p:ext uri="{BB962C8B-B14F-4D97-AF65-F5344CB8AC3E}">
        <p14:creationId xmlns:p14="http://schemas.microsoft.com/office/powerpoint/2010/main" val="2515439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14</a:t>
            </a:fld>
            <a:endParaRPr lang="en-US"/>
          </a:p>
        </p:txBody>
      </p:sp>
    </p:spTree>
    <p:extLst>
      <p:ext uri="{BB962C8B-B14F-4D97-AF65-F5344CB8AC3E}">
        <p14:creationId xmlns:p14="http://schemas.microsoft.com/office/powerpoint/2010/main" val="3488828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15</a:t>
            </a:fld>
            <a:endParaRPr lang="en-US"/>
          </a:p>
        </p:txBody>
      </p:sp>
    </p:spTree>
    <p:extLst>
      <p:ext uri="{BB962C8B-B14F-4D97-AF65-F5344CB8AC3E}">
        <p14:creationId xmlns:p14="http://schemas.microsoft.com/office/powerpoint/2010/main" val="64138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16</a:t>
            </a:fld>
            <a:endParaRPr lang="en-US"/>
          </a:p>
        </p:txBody>
      </p:sp>
    </p:spTree>
    <p:extLst>
      <p:ext uri="{BB962C8B-B14F-4D97-AF65-F5344CB8AC3E}">
        <p14:creationId xmlns:p14="http://schemas.microsoft.com/office/powerpoint/2010/main" val="2776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20B55-3BF1-4FF7-99B2-2BA08CBA17CA}" type="slidenum">
              <a:rPr lang="en-US" smtClean="0"/>
              <a:t>17</a:t>
            </a:fld>
            <a:endParaRPr lang="en-US"/>
          </a:p>
        </p:txBody>
      </p:sp>
    </p:spTree>
    <p:extLst>
      <p:ext uri="{BB962C8B-B14F-4D97-AF65-F5344CB8AC3E}">
        <p14:creationId xmlns:p14="http://schemas.microsoft.com/office/powerpoint/2010/main" val="201834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What is CRM?</a:t>
            </a:r>
          </a:p>
          <a:p>
            <a:pPr marL="457200" lvl="1" indent="0">
              <a:buNone/>
            </a:pPr>
            <a:r>
              <a:rPr lang="en-US" baseline="0" dirty="0" smtClean="0"/>
              <a:t>-  Provide a definition.</a:t>
            </a:r>
          </a:p>
          <a:p>
            <a:pPr marL="457200" lvl="1" indent="0">
              <a:buFontTx/>
              <a:buNone/>
            </a:pPr>
            <a:r>
              <a:rPr lang="en-US" baseline="0" dirty="0" smtClean="0"/>
              <a:t>-  Overview of its use.</a:t>
            </a:r>
          </a:p>
          <a:p>
            <a:pPr marL="628650" lvl="1" indent="-171450">
              <a:buFontTx/>
              <a:buChar char="-"/>
            </a:pPr>
            <a:r>
              <a:rPr lang="en-US" baseline="0" dirty="0" smtClean="0"/>
              <a:t>Provide an example of a CRM system used in practice.</a:t>
            </a:r>
          </a:p>
          <a:p>
            <a:pPr marL="0" lvl="0" indent="0">
              <a:buFontTx/>
              <a:buNone/>
            </a:pPr>
            <a:r>
              <a:rPr lang="en-US" baseline="0" dirty="0" smtClean="0"/>
              <a:t>2. Who uses CRM?</a:t>
            </a:r>
          </a:p>
          <a:p>
            <a:pPr marL="0" lvl="0" indent="0">
              <a:buFontTx/>
              <a:buNone/>
            </a:pPr>
            <a:r>
              <a:rPr lang="en-US" baseline="0" dirty="0" smtClean="0"/>
              <a:t>	- Primary users.</a:t>
            </a:r>
          </a:p>
          <a:p>
            <a:pPr marL="0" lvl="0" indent="0">
              <a:buFontTx/>
              <a:buNone/>
            </a:pPr>
            <a:r>
              <a:rPr lang="en-US" baseline="0" dirty="0" smtClean="0"/>
              <a:t>	- Industries where CRM is most prevalent.</a:t>
            </a:r>
          </a:p>
          <a:p>
            <a:pPr marL="0" lvl="0" indent="0">
              <a:buFontTx/>
              <a:buNone/>
            </a:pPr>
            <a:r>
              <a:rPr lang="en-US" baseline="0" dirty="0" smtClean="0"/>
              <a:t>3. Main purposes of CRM</a:t>
            </a:r>
          </a:p>
          <a:p>
            <a:pPr marL="0" lvl="0" indent="0">
              <a:buFontTx/>
              <a:buNone/>
            </a:pPr>
            <a:r>
              <a:rPr lang="en-US" baseline="0" dirty="0" smtClean="0"/>
              <a:t>	- Factors to consider…</a:t>
            </a:r>
          </a:p>
          <a:p>
            <a:pPr marL="0" lvl="0" indent="0">
              <a:buFontTx/>
              <a:buNone/>
            </a:pPr>
            <a:r>
              <a:rPr lang="en-US" baseline="0" dirty="0" smtClean="0"/>
              <a:t>4. The pros and Cons of CRM</a:t>
            </a:r>
          </a:p>
          <a:p>
            <a:pPr marL="0" lvl="0" indent="0">
              <a:buFontTx/>
              <a:buNone/>
            </a:pPr>
            <a:r>
              <a:rPr lang="en-US" baseline="0" dirty="0" smtClean="0"/>
              <a:t>	- The effect of the benefits to a CRM system.</a:t>
            </a:r>
          </a:p>
          <a:p>
            <a:pPr marL="0" lvl="0" indent="0">
              <a:buFontTx/>
              <a:buNone/>
            </a:pPr>
            <a:r>
              <a:rPr lang="en-US" baseline="0" dirty="0" smtClean="0"/>
              <a:t>	- The effect of the shortcomings of a CRM system.</a:t>
            </a:r>
          </a:p>
          <a:p>
            <a:pPr marL="0" lvl="0" indent="0">
              <a:buFontTx/>
              <a:buNone/>
            </a:pPr>
            <a:r>
              <a:rPr lang="en-US" baseline="0" dirty="0" smtClean="0"/>
              <a:t>5. Real life example</a:t>
            </a:r>
          </a:p>
          <a:p>
            <a:pPr marL="0" lvl="0" indent="0">
              <a:buFontTx/>
              <a:buNone/>
            </a:pPr>
            <a:r>
              <a:rPr lang="en-US" baseline="0" dirty="0" smtClean="0"/>
              <a:t>	- A shared personal experience of working with a CRM module (Melissa).</a:t>
            </a:r>
          </a:p>
        </p:txBody>
      </p:sp>
      <p:sp>
        <p:nvSpPr>
          <p:cNvPr id="4" name="Slide Number Placeholder 3"/>
          <p:cNvSpPr>
            <a:spLocks noGrp="1"/>
          </p:cNvSpPr>
          <p:nvPr>
            <p:ph type="sldNum" sz="quarter" idx="10"/>
          </p:nvPr>
        </p:nvSpPr>
        <p:spPr/>
        <p:txBody>
          <a:bodyPr/>
          <a:lstStyle/>
          <a:p>
            <a:fld id="{56820B55-3BF1-4FF7-99B2-2BA08CBA17CA}" type="slidenum">
              <a:rPr lang="en-US" smtClean="0"/>
              <a:t>2</a:t>
            </a:fld>
            <a:endParaRPr lang="en-US"/>
          </a:p>
        </p:txBody>
      </p:sp>
    </p:spTree>
    <p:extLst>
      <p:ext uri="{BB962C8B-B14F-4D97-AF65-F5344CB8AC3E}">
        <p14:creationId xmlns:p14="http://schemas.microsoft.com/office/powerpoint/2010/main" val="408452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 Relationship Management:</a:t>
            </a:r>
          </a:p>
          <a:p>
            <a:r>
              <a:rPr lang="en-US" dirty="0" smtClean="0"/>
              <a:t>Phrased another</a:t>
            </a:r>
            <a:r>
              <a:rPr lang="en-US" baseline="0" dirty="0" smtClean="0"/>
              <a:t> way, CRM integrates the capturing of pertinent information as it relates to a company’s existing or target customer base, learning from that information to adapt business operations to develop new processes, technologies, or products, and ultimately maximizing the return on investment that goes along with the interaction and emphasis on customers.</a:t>
            </a:r>
            <a:endParaRPr lang="en-US" dirty="0"/>
          </a:p>
        </p:txBody>
      </p:sp>
      <p:sp>
        <p:nvSpPr>
          <p:cNvPr id="4" name="Slide Number Placeholder 3"/>
          <p:cNvSpPr>
            <a:spLocks noGrp="1"/>
          </p:cNvSpPr>
          <p:nvPr>
            <p:ph type="sldNum" sz="quarter" idx="10"/>
          </p:nvPr>
        </p:nvSpPr>
        <p:spPr/>
        <p:txBody>
          <a:bodyPr/>
          <a:lstStyle/>
          <a:p>
            <a:fld id="{56820B55-3BF1-4FF7-99B2-2BA08CBA17CA}" type="slidenum">
              <a:rPr lang="en-US" smtClean="0"/>
              <a:t>3</a:t>
            </a:fld>
            <a:endParaRPr lang="en-US"/>
          </a:p>
        </p:txBody>
      </p:sp>
    </p:spTree>
    <p:extLst>
      <p:ext uri="{BB962C8B-B14F-4D97-AF65-F5344CB8AC3E}">
        <p14:creationId xmlns:p14="http://schemas.microsoft.com/office/powerpoint/2010/main" val="200960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Keys</a:t>
            </a:r>
            <a:r>
              <a:rPr lang="en-US" baseline="0" dirty="0" smtClean="0"/>
              <a:t> of CRM:</a:t>
            </a:r>
          </a:p>
          <a:p>
            <a:r>
              <a:rPr lang="en-US" dirty="0" smtClean="0"/>
              <a:t>1. Helping an enterprise to enable its marketing departments to identify and target their best customers, manage marketing campaigns and generate quality leads for the sales team.</a:t>
            </a:r>
          </a:p>
          <a:p>
            <a:r>
              <a:rPr lang="en-US" dirty="0" smtClean="0"/>
              <a:t>2. Assisting the organization to improve account and sales management by optimizing information shared by multiple employees, and streamlining existing processes.</a:t>
            </a:r>
          </a:p>
          <a:p>
            <a:r>
              <a:rPr lang="en-US" dirty="0" smtClean="0"/>
              <a:t>3.</a:t>
            </a:r>
            <a:r>
              <a:rPr lang="en-US" baseline="0" dirty="0" smtClean="0"/>
              <a:t> </a:t>
            </a:r>
            <a:r>
              <a:rPr lang="en-US" dirty="0" smtClean="0"/>
              <a:t>Allowing the formation of individualized relationships with customers, with the aim of improving customer satisfaction and maximizing profits; identifying the most profitable customers and providing them the highest level of service.</a:t>
            </a:r>
          </a:p>
          <a:p>
            <a:r>
              <a:rPr lang="en-US" dirty="0" smtClean="0"/>
              <a:t>4. Providing employees with the information and processes necessary to know their customers, understand and identify customer needs and effectively build relationships between the company, its customer base, and distribution partners.</a:t>
            </a:r>
          </a:p>
          <a:p>
            <a:endParaRPr lang="en-US" dirty="0" smtClean="0"/>
          </a:p>
          <a:p>
            <a:r>
              <a:rPr lang="en-US" dirty="0" smtClean="0"/>
              <a:t>Note: Many organizations turn to CRM software to help them manage their customer relationships. </a:t>
            </a:r>
          </a:p>
          <a:p>
            <a:endParaRPr lang="en-US" dirty="0"/>
          </a:p>
        </p:txBody>
      </p:sp>
      <p:sp>
        <p:nvSpPr>
          <p:cNvPr id="4" name="Slide Number Placeholder 3"/>
          <p:cNvSpPr>
            <a:spLocks noGrp="1"/>
          </p:cNvSpPr>
          <p:nvPr>
            <p:ph type="sldNum" sz="quarter" idx="10"/>
          </p:nvPr>
        </p:nvSpPr>
        <p:spPr/>
        <p:txBody>
          <a:bodyPr/>
          <a:lstStyle/>
          <a:p>
            <a:fld id="{56820B55-3BF1-4FF7-99B2-2BA08CBA17CA}" type="slidenum">
              <a:rPr lang="en-US" smtClean="0"/>
              <a:t>4</a:t>
            </a:fld>
            <a:endParaRPr lang="en-US"/>
          </a:p>
        </p:txBody>
      </p:sp>
    </p:spTree>
    <p:extLst>
      <p:ext uri="{BB962C8B-B14F-4D97-AF65-F5344CB8AC3E}">
        <p14:creationId xmlns:p14="http://schemas.microsoft.com/office/powerpoint/2010/main" val="41961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Visual representations of results to customers.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Product display and presentation</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Product evaluation and selection</a:t>
            </a:r>
            <a:endParaRPr lang="en-US" sz="1100" kern="1200" dirty="0" smtClean="0">
              <a:solidFill>
                <a:schemeClr val="tx1"/>
              </a:solidFill>
              <a:effectLst/>
              <a:latin typeface="+mn-lt"/>
              <a:ea typeface="+mn-ea"/>
              <a:cs typeface="+mn-cs"/>
            </a:endParaRPr>
          </a:p>
          <a:p>
            <a:pPr marL="1085850" lvl="2" indent="-171450">
              <a:buFontTx/>
              <a:buChar char="-"/>
            </a:pPr>
            <a:r>
              <a:rPr lang="en-US" sz="1200" kern="1200" dirty="0" smtClean="0">
                <a:solidFill>
                  <a:schemeClr val="tx1"/>
                </a:solidFill>
                <a:effectLst/>
                <a:latin typeface="+mn-lt"/>
                <a:ea typeface="+mn-ea"/>
                <a:cs typeface="+mn-cs"/>
              </a:rPr>
              <a:t>Thorough analysis of customer data</a:t>
            </a:r>
          </a:p>
          <a:p>
            <a:pPr lvl="1"/>
            <a:r>
              <a:rPr lang="en-US" sz="1100" kern="1200" dirty="0" smtClean="0">
                <a:solidFill>
                  <a:schemeClr val="tx1"/>
                </a:solidFill>
                <a:effectLst/>
                <a:latin typeface="+mn-lt"/>
                <a:ea typeface="+mn-ea"/>
                <a:cs typeface="+mn-cs"/>
              </a:rPr>
              <a:t>B.</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mining and data gathering</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Coordination of operations that make the organization customer centric.</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Streams of CRM support</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Front-end systems </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Data management tools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Back-end systems</a:t>
            </a:r>
          </a:p>
          <a:p>
            <a:pPr lvl="3"/>
            <a:endParaRPr lang="en-US" sz="1200" kern="1200" dirty="0" smtClean="0">
              <a:solidFill>
                <a:schemeClr val="tx1"/>
              </a:solidFill>
              <a:effectLst/>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t>
            </a:r>
            <a:r>
              <a:rPr lang="en-US" sz="1200" kern="1200" baseline="0" dirty="0" smtClean="0">
                <a:solidFill>
                  <a:schemeClr val="tx1"/>
                </a:solidFill>
                <a:effectLst/>
                <a:latin typeface="+mn-lt"/>
                <a:ea typeface="+mn-ea"/>
                <a:cs typeface="+mn-cs"/>
              </a:rPr>
              <a:t> </a:t>
            </a:r>
            <a:r>
              <a:rPr lang="en-US" sz="1200" dirty="0" smtClean="0"/>
              <a:t>E-business strategy creation.</a:t>
            </a:r>
          </a:p>
          <a:p>
            <a:pPr lvl="3"/>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Components toward this strategy</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	Process</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	Technology</a:t>
            </a:r>
            <a:endParaRPr lang="en-US" sz="11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	People</a:t>
            </a:r>
            <a:endParaRPr lang="en-US" sz="1100" kern="1200" dirty="0" smtClean="0">
              <a:solidFill>
                <a:schemeClr val="tx1"/>
              </a:solidFill>
              <a:effectLst/>
              <a:latin typeface="+mn-lt"/>
              <a:ea typeface="+mn-ea"/>
              <a:cs typeface="+mn-cs"/>
            </a:endParaRPr>
          </a:p>
          <a:p>
            <a:pPr lvl="3"/>
            <a:endParaRPr lang="en-US" sz="1100" kern="1200" dirty="0" smtClean="0">
              <a:solidFill>
                <a:schemeClr val="tx1"/>
              </a:solidFill>
              <a:effectLst/>
              <a:latin typeface="+mn-lt"/>
              <a:ea typeface="+mn-ea"/>
              <a:cs typeface="+mn-cs"/>
            </a:endParaRPr>
          </a:p>
          <a:p>
            <a:pPr marL="0" lvl="0" indent="0">
              <a:buFontTx/>
              <a:buNone/>
            </a:pP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820B55-3BF1-4FF7-99B2-2BA08CBA17CA}" type="slidenum">
              <a:rPr lang="en-US" smtClean="0"/>
              <a:t>5</a:t>
            </a:fld>
            <a:endParaRPr lang="en-US"/>
          </a:p>
        </p:txBody>
      </p:sp>
    </p:spTree>
    <p:extLst>
      <p:ext uri="{BB962C8B-B14F-4D97-AF65-F5344CB8AC3E}">
        <p14:creationId xmlns:p14="http://schemas.microsoft.com/office/powerpoint/2010/main" val="2372819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confluence of business processes and social media dominating at many corporations, CRM is just another area in which companies are utilizing the social media function to expand its reach.</a:t>
            </a:r>
          </a:p>
          <a:p>
            <a:endParaRPr lang="en-US" baseline="0" dirty="0" smtClean="0"/>
          </a:p>
          <a:p>
            <a:r>
              <a:rPr lang="en-US" baseline="0" dirty="0" smtClean="0"/>
              <a:t>The following video presents a scenario of a how this social strategy is helping to improve customer relationships.  </a:t>
            </a:r>
            <a:endParaRPr lang="en-US" dirty="0"/>
          </a:p>
        </p:txBody>
      </p:sp>
      <p:sp>
        <p:nvSpPr>
          <p:cNvPr id="4" name="Slide Number Placeholder 3"/>
          <p:cNvSpPr>
            <a:spLocks noGrp="1"/>
          </p:cNvSpPr>
          <p:nvPr>
            <p:ph type="sldNum" sz="quarter" idx="10"/>
          </p:nvPr>
        </p:nvSpPr>
        <p:spPr/>
        <p:txBody>
          <a:bodyPr/>
          <a:lstStyle/>
          <a:p>
            <a:fld id="{56820B55-3BF1-4FF7-99B2-2BA08CBA17CA}" type="slidenum">
              <a:rPr lang="en-US" smtClean="0"/>
              <a:t>6</a:t>
            </a:fld>
            <a:endParaRPr lang="en-US"/>
          </a:p>
        </p:txBody>
      </p:sp>
    </p:spTree>
    <p:extLst>
      <p:ext uri="{BB962C8B-B14F-4D97-AF65-F5344CB8AC3E}">
        <p14:creationId xmlns:p14="http://schemas.microsoft.com/office/powerpoint/2010/main" val="406379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business with customers should use CRM! (Every Business, Everyone)</a:t>
            </a:r>
          </a:p>
          <a:p>
            <a:r>
              <a:rPr lang="en-US" dirty="0" smtClean="0"/>
              <a:t>	-Has tremendous upside as previously described</a:t>
            </a:r>
            <a:r>
              <a:rPr lang="en-US" baseline="0" dirty="0" smtClean="0"/>
              <a:t> by Melissa and the short video.</a:t>
            </a:r>
          </a:p>
          <a:p>
            <a:r>
              <a:rPr lang="en-US" baseline="0" dirty="0" smtClean="0"/>
              <a:t>		-CRM helps tie in the sales team with the marketing team with the accounting team and so on and so forth.</a:t>
            </a:r>
          </a:p>
          <a:p>
            <a:r>
              <a:rPr lang="en-US" baseline="0" dirty="0" smtClean="0"/>
              <a:t>		-Noted in the video, CRM can issue quotes or invoices to customers and ultimately keep the business more organized.</a:t>
            </a:r>
          </a:p>
          <a:p>
            <a:r>
              <a:rPr lang="en-US" sz="1200" dirty="0" smtClean="0"/>
              <a:t>Businesses who want to show customers are their priority.</a:t>
            </a:r>
          </a:p>
          <a:p>
            <a:r>
              <a:rPr lang="en-US" sz="1200" dirty="0" smtClean="0"/>
              <a:t>	-It’s not just about the internal organization that comes about from implementing a CRM system, but it’s also about the customer.  As</a:t>
            </a:r>
            <a:r>
              <a:rPr lang="en-US" sz="1200" baseline="0" dirty="0" smtClean="0"/>
              <a:t> shown in the video, the company chose to hire the painters who seemed more organized and efficient.  CRM helps translate its benefits to its customers as well showing that time is money.  Furthermore, it helps those businesses who utilize CRM to study and learn more about their target markets’ needs and purchasing behavior.  A WIN, WIN situation for both the company and the customer.</a:t>
            </a: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56820B55-3BF1-4FF7-99B2-2BA08CBA17C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haven’t already recognized some of the high</a:t>
            </a:r>
            <a:r>
              <a:rPr lang="en-US" baseline="0" dirty="0" smtClean="0"/>
              <a:t> level perks of CRM systems, these next few slides are dedicated to highlighting some of the main purposes of CRM.</a:t>
            </a:r>
          </a:p>
          <a:p>
            <a:pPr lvl="0"/>
            <a:r>
              <a:rPr lang="en-US" baseline="0" dirty="0" smtClean="0"/>
              <a:t>	1. </a:t>
            </a:r>
            <a:r>
              <a:rPr lang="en-US" sz="1200" kern="1200" dirty="0" smtClean="0">
                <a:solidFill>
                  <a:schemeClr val="tx1"/>
                </a:solidFill>
                <a:latin typeface="+mn-lt"/>
                <a:ea typeface="+mn-ea"/>
                <a:cs typeface="+mn-cs"/>
              </a:rPr>
              <a:t>Organization of current/potential customers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a. Enhance company relationship with customers through personalization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b. Identify/anticipate customers’ needs</a:t>
            </a:r>
          </a:p>
          <a:p>
            <a:pPr lvl="0"/>
            <a:r>
              <a:rPr lang="en-US" sz="1200" kern="1200" dirty="0" smtClean="0">
                <a:solidFill>
                  <a:schemeClr val="tx1"/>
                </a:solidFill>
                <a:latin typeface="+mn-lt"/>
                <a:ea typeface="+mn-ea"/>
                <a:cs typeface="+mn-cs"/>
              </a:rPr>
              <a:t>	2. Cost reduction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a. Business and customers work together</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b. Customer enters order entry information </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-Less support staff and manual entry on business’ end needed</a:t>
            </a:r>
          </a:p>
          <a:p>
            <a:pPr lvl="0"/>
            <a:r>
              <a:rPr lang="en-US" sz="1200" kern="1200" dirty="0" smtClean="0">
                <a:solidFill>
                  <a:schemeClr val="tx1"/>
                </a:solidFill>
                <a:latin typeface="+mn-lt"/>
                <a:ea typeface="+mn-ea"/>
                <a:cs typeface="+mn-cs"/>
              </a:rPr>
              <a:t>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820B55-3BF1-4FF7-99B2-2BA08CBA17C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 3. Increase efficiency/ Speed up processes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a. Streamline information between departments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b. Streamline information between business and customers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		c. Pinpoint shortcomings and areas of improvement</a:t>
            </a:r>
            <a:endParaRPr lang="en-US" sz="11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d. Readily available information</a:t>
            </a:r>
          </a:p>
          <a:p>
            <a:pPr lvl="0"/>
            <a:r>
              <a:rPr lang="en-US" sz="1200" kern="1200" dirty="0" smtClean="0">
                <a:solidFill>
                  <a:schemeClr val="tx1"/>
                </a:solidFill>
                <a:latin typeface="+mn-lt"/>
                <a:ea typeface="+mn-ea"/>
                <a:cs typeface="+mn-cs"/>
              </a:rPr>
              <a:t>4. Marketing</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Identify target market</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Optimize sales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Provide better overall service resulting in higher sales volume</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Analyze distribution patterns</a:t>
            </a:r>
          </a:p>
          <a:p>
            <a:pPr lvl="0"/>
            <a:r>
              <a:rPr lang="en-US" sz="1200" kern="1200" dirty="0" smtClean="0">
                <a:solidFill>
                  <a:schemeClr val="tx1"/>
                </a:solidFill>
                <a:latin typeface="+mn-lt"/>
                <a:ea typeface="+mn-ea"/>
                <a:cs typeface="+mn-cs"/>
              </a:rPr>
              <a:t>Results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Increased customer satisfaction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Customer retention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Process simplification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Larger sales</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Larger profits</a:t>
            </a:r>
            <a:endParaRPr lang="en-US" sz="1100" kern="1200" dirty="0" smtClean="0">
              <a:solidFill>
                <a:schemeClr val="tx1"/>
              </a:solidFill>
              <a:latin typeface="+mn-lt"/>
              <a:ea typeface="+mn-ea"/>
              <a:cs typeface="+mn-cs"/>
            </a:endParaRPr>
          </a:p>
          <a:p>
            <a:pPr lvl="1"/>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820B55-3BF1-4FF7-99B2-2BA08CBA17C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5CD50DE1-44B2-46AE-AB39-A12F9C02C3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0DE1-44B2-46AE-AB39-A12F9C02C3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0DE1-44B2-46AE-AB39-A12F9C02C3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0DE1-44B2-46AE-AB39-A12F9C02C3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50DE1-44B2-46AE-AB39-A12F9C02C3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50DE1-44B2-46AE-AB39-A12F9C02C3FC}"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D50DE1-44B2-46AE-AB39-A12F9C02C3FC}"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D50DE1-44B2-46AE-AB39-A12F9C02C3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50DE1-44B2-46AE-AB39-A12F9C02C3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50DE1-44B2-46AE-AB39-A12F9C02C3FC}"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DC1E9E0-AB6B-4368-AD08-E6168D6EC1D8}" type="datetimeFigureOut">
              <a:rPr lang="en-US" smtClean="0"/>
              <a:pPr/>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50DE1-44B2-46AE-AB39-A12F9C02C3FC}"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3DC1E9E0-AB6B-4368-AD08-E6168D6EC1D8}" type="datetimeFigureOut">
              <a:rPr lang="en-US" smtClean="0"/>
              <a:pPr/>
              <a:t>10/30/2013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5CD50DE1-44B2-46AE-AB39-A12F9C02C3F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0BKuB4QzgghM&amp;tbnid=PjxiaNIwzsRBoM:&amp;ved=0CAUQjRw&amp;url=http://www.awakeandliving.com/.a/6a0134860e42be970c014e8bf31c6d970d-popup&amp;ei=CyllUvbNMqnlyQH36ICYDw&amp;bvm=bv.54934254,d.aWc&amp;psig=AFQjCNHeMLyf6NE88qVIIokyIIRULYBggg&amp;ust=138244774709807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ndP-cfJxOQo"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google.com/url?sa=i&amp;rct=j&amp;q=&amp;esrc=s&amp;frm=1&amp;source=images&amp;cd=&amp;cad=rja&amp;docid=6Pa8Coy9DsHXgM&amp;tbnid=I0Dlcu8LI58LpM:&amp;ved=0CAUQjRw&amp;url=http://gsr-inc.com/sap.html&amp;ei=PS5lUoLwNoqTyQH41oGYAg&amp;bvm=bv.54934254,d.aWc&amp;psig=AFQjCNF9nTqqGXwCuX0zBmkSklk9YNnw_w&amp;ust=1382449081002020" TargetMode="External"/><Relationship Id="rId7" Type="http://schemas.openxmlformats.org/officeDocument/2006/relationships/hyperlink" Target="http://www.google.com/url?sa=i&amp;rct=j&amp;q=&amp;esrc=s&amp;frm=1&amp;source=images&amp;cd=&amp;cad=rja&amp;docid=zjCny5It9P0OKM&amp;tbnid=-JcNfrmNnILR5M:&amp;ved=0CAUQjRw&amp;url=http://www.crmnow.com.au/our-products/&amp;ei=LzJlUvmeDemkyQGUooHgBQ&amp;psig=AFQjCNFXbaFEGEAORfGhu4CNqlQQGR_s_w&amp;ust=1382450069677067"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gif"/><Relationship Id="rId5" Type="http://schemas.openxmlformats.org/officeDocument/2006/relationships/hyperlink" Target="http://www.google.com/url?sa=i&amp;rct=j&amp;q=&amp;esrc=s&amp;frm=1&amp;source=images&amp;cd=&amp;cad=rja&amp;docid=OJLqEgeRGcjN2M&amp;tbnid=KT8SBj86hYSAhM:&amp;ved=0CAUQjRw&amp;url=http://www.bluechip.uk.com/news/news/blue-chip-hosts-further-microsoft-dynamics-crm-seminars-0&amp;ei=tTFlUsjOKKWgyAHLhYGYBQ&amp;psig=AFQjCNHdvRp3PS60wHT36500CsRMjnaIYw&amp;ust=1382449935256588" TargetMode="External"/><Relationship Id="rId10" Type="http://schemas.openxmlformats.org/officeDocument/2006/relationships/image" Target="../media/image16.jpeg"/><Relationship Id="rId4" Type="http://schemas.openxmlformats.org/officeDocument/2006/relationships/image" Target="../media/image13.png"/><Relationship Id="rId9" Type="http://schemas.openxmlformats.org/officeDocument/2006/relationships/hyperlink" Target="http://www.google.com/url?sa=i&amp;rct=j&amp;q=&amp;esrc=s&amp;frm=1&amp;source=images&amp;cd=&amp;cad=rja&amp;docid=2iPIzTu3f-hXsM&amp;tbnid=6h0MWhSTeHSLoM:&amp;ved=0CAUQjRw&amp;url=http://salesforcex.wordpress.com/tag/enterprise-it/&amp;ei=azJlUvDjLMjayAHxgoGADQ&amp;psig=AFQjCNGkWVovMDgX9xnI04pyaf8McoAwLg&amp;ust=13824501470162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customerservicepoint.com/crm-system.html" TargetMode="External"/><Relationship Id="rId3" Type="http://schemas.openxmlformats.org/officeDocument/2006/relationships/hyperlink" Target="http://searchcrm.techtarget.com/definition/CRM" TargetMode="External"/><Relationship Id="rId7" Type="http://schemas.openxmlformats.org/officeDocument/2006/relationships/hyperlink" Target="http://www.benefitsofcrm.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worketc.com/crm_101/part_2_who_actually_uses_crm/" TargetMode="External"/><Relationship Id="rId11" Type="http://schemas.openxmlformats.org/officeDocument/2006/relationships/hyperlink" Target="http://ehis.ebscohost.com.nocdbproxy.xavier.edu/eds/detail?sid=c330ed20-d251-491f-9cf4-5b137c4293e0@sessionmgr110&amp;vid=1&amp;hid=110&amp;bdata=JnNpdGU9ZWRzLWxpdmUmc2NvcGU9c2l0ZQ==" TargetMode="External"/><Relationship Id="rId5" Type="http://schemas.openxmlformats.org/officeDocument/2006/relationships/hyperlink" Target="http://web.ebscohost.com/ehost/pdfviewer/pdfviewer?vid=3&amp;sid=138ad022-b5e0-40e3-baac-c1892a2cb18e@sessionmgr198&amp;hid=112" TargetMode="External"/><Relationship Id="rId10" Type="http://schemas.openxmlformats.org/officeDocument/2006/relationships/hyperlink" Target="http://www.cornerstone1.com/index.cfm?meter=588" TargetMode="External"/><Relationship Id="rId4" Type="http://schemas.openxmlformats.org/officeDocument/2006/relationships/hyperlink" Target="http://web.ebscohost.com/ehost/pdfviewer/pdfviewer?sid=138ad022-b5e0-40e3-baac-c1892a2cb18e@sessionmgr198&amp;vid=4&amp;hid=112" TargetMode="External"/><Relationship Id="rId9" Type="http://schemas.openxmlformats.org/officeDocument/2006/relationships/hyperlink" Target="http://www.nwbiz.ca/wp-content/uploads/customer-relationship-management1.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youtube.com/watch?v=0VgReYKrYf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kvJsnuh59CTjMM&amp;tbnid=bRF5ni3fTOx0vM:&amp;ved=0CAUQjRw&amp;url=http://www.healthtechnolgy.com/crm-systems.html&amp;ei=TFNpUqmrGdSskAflqYHAAQ&amp;bvm=bv.55123115,d.eW0&amp;psig=AFQjCNHwBxkJKwGP3YB8GT85vNSoxjI75g&amp;ust=1382720699451839"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www.youtube.com/watch?v=IReU0IhN_n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Customer Relationship Management</a:t>
            </a:r>
            <a:endParaRPr lang="en-US" dirty="0"/>
          </a:p>
        </p:txBody>
      </p:sp>
      <p:sp>
        <p:nvSpPr>
          <p:cNvPr id="3" name="Subtitle 2"/>
          <p:cNvSpPr>
            <a:spLocks noGrp="1"/>
          </p:cNvSpPr>
          <p:nvPr>
            <p:ph type="subTitle" idx="1"/>
          </p:nvPr>
        </p:nvSpPr>
        <p:spPr/>
        <p:txBody>
          <a:bodyPr/>
          <a:lstStyle/>
          <a:p>
            <a:r>
              <a:rPr lang="en-US" dirty="0"/>
              <a:t>Allen </a:t>
            </a:r>
            <a:r>
              <a:rPr lang="en-US" dirty="0" err="1"/>
              <a:t>Zernich</a:t>
            </a:r>
            <a:endParaRPr lang="en-US" dirty="0"/>
          </a:p>
          <a:p>
            <a:r>
              <a:rPr lang="en-US" dirty="0" err="1" smtClean="0"/>
              <a:t>Trever</a:t>
            </a:r>
            <a:r>
              <a:rPr lang="en-US" dirty="0" smtClean="0"/>
              <a:t> </a:t>
            </a:r>
            <a:r>
              <a:rPr lang="en-US" dirty="0" err="1"/>
              <a:t>Hoelker</a:t>
            </a:r>
            <a:endParaRPr lang="en-US" dirty="0"/>
          </a:p>
          <a:p>
            <a:r>
              <a:rPr lang="en-US" dirty="0" smtClean="0"/>
              <a:t>Melissa </a:t>
            </a:r>
            <a:r>
              <a:rPr lang="en-US" dirty="0"/>
              <a:t>Holthaus</a:t>
            </a:r>
          </a:p>
          <a:p>
            <a:endParaRPr lang="en-US" dirty="0"/>
          </a:p>
        </p:txBody>
      </p:sp>
      <p:pic>
        <p:nvPicPr>
          <p:cNvPr id="1026" name="Picture 2" descr="http://misbridge.mccombs.utexas.edu/images/knowledge/en/c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4038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85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 Con Comparison</a:t>
            </a:r>
            <a:endParaRPr lang="en-US" dirty="0"/>
          </a:p>
        </p:txBody>
      </p:sp>
      <p:sp>
        <p:nvSpPr>
          <p:cNvPr id="3" name="Text Placeholder 2"/>
          <p:cNvSpPr>
            <a:spLocks noGrp="1"/>
          </p:cNvSpPr>
          <p:nvPr>
            <p:ph type="body" idx="1"/>
          </p:nvPr>
        </p:nvSpPr>
        <p:spPr/>
        <p:txBody>
          <a:bodyPr>
            <a:normAutofit/>
          </a:bodyPr>
          <a:lstStyle/>
          <a:p>
            <a:r>
              <a:rPr lang="en-US" sz="2800" dirty="0" smtClean="0"/>
              <a:t>Pros</a:t>
            </a:r>
            <a:endParaRPr lang="en-US" sz="2800" dirty="0"/>
          </a:p>
        </p:txBody>
      </p:sp>
      <p:sp>
        <p:nvSpPr>
          <p:cNvPr id="4" name="Text Placeholder 3"/>
          <p:cNvSpPr>
            <a:spLocks noGrp="1"/>
          </p:cNvSpPr>
          <p:nvPr>
            <p:ph type="body" sz="quarter" idx="3"/>
          </p:nvPr>
        </p:nvSpPr>
        <p:spPr/>
        <p:txBody>
          <a:bodyPr/>
          <a:lstStyle/>
          <a:p>
            <a:r>
              <a:rPr lang="en-US" sz="2800" dirty="0"/>
              <a:t>Cons</a:t>
            </a:r>
          </a:p>
        </p:txBody>
      </p:sp>
      <p:sp>
        <p:nvSpPr>
          <p:cNvPr id="5" name="Content Placeholder 4"/>
          <p:cNvSpPr>
            <a:spLocks noGrp="1"/>
          </p:cNvSpPr>
          <p:nvPr>
            <p:ph sz="quarter" idx="13"/>
          </p:nvPr>
        </p:nvSpPr>
        <p:spPr>
          <a:xfrm>
            <a:off x="685800" y="2209800"/>
            <a:ext cx="3810000" cy="3200400"/>
          </a:xfrm>
        </p:spPr>
        <p:txBody>
          <a:bodyPr>
            <a:normAutofit/>
          </a:bodyPr>
          <a:lstStyle/>
          <a:p>
            <a:r>
              <a:rPr lang="en-US" dirty="0"/>
              <a:t>Enhanced targeted </a:t>
            </a:r>
            <a:r>
              <a:rPr lang="en-US" dirty="0" smtClean="0"/>
              <a:t>marketing campaigns</a:t>
            </a:r>
            <a:endParaRPr lang="en-US" dirty="0"/>
          </a:p>
          <a:p>
            <a:r>
              <a:rPr lang="en-US" dirty="0"/>
              <a:t>Increase customer base </a:t>
            </a:r>
          </a:p>
          <a:p>
            <a:r>
              <a:rPr lang="en-US" dirty="0"/>
              <a:t>Improve customer </a:t>
            </a:r>
            <a:r>
              <a:rPr lang="en-US" dirty="0" smtClean="0"/>
              <a:t>service</a:t>
            </a:r>
          </a:p>
          <a:p>
            <a:r>
              <a:rPr lang="en-US" dirty="0" smtClean="0"/>
              <a:t>Increase </a:t>
            </a:r>
            <a:r>
              <a:rPr lang="en-US" dirty="0"/>
              <a:t>customer profitability</a:t>
            </a:r>
          </a:p>
          <a:p>
            <a:r>
              <a:rPr lang="en-US" dirty="0"/>
              <a:t>Improve productivity </a:t>
            </a:r>
            <a:r>
              <a:rPr lang="en-US" dirty="0" smtClean="0"/>
              <a:t>&amp; efficiency </a:t>
            </a:r>
            <a:endParaRPr lang="en-US" dirty="0"/>
          </a:p>
          <a:p>
            <a:r>
              <a:rPr lang="en-US" dirty="0"/>
              <a:t>Better </a:t>
            </a:r>
            <a:r>
              <a:rPr lang="en-US" dirty="0" smtClean="0"/>
              <a:t>&amp; more </a:t>
            </a:r>
            <a:r>
              <a:rPr lang="en-US" dirty="0"/>
              <a:t>timely decisions</a:t>
            </a:r>
          </a:p>
        </p:txBody>
      </p:sp>
      <p:sp>
        <p:nvSpPr>
          <p:cNvPr id="6" name="Content Placeholder 5"/>
          <p:cNvSpPr>
            <a:spLocks noGrp="1"/>
          </p:cNvSpPr>
          <p:nvPr>
            <p:ph sz="quarter" idx="14"/>
          </p:nvPr>
        </p:nvSpPr>
        <p:spPr>
          <a:xfrm>
            <a:off x="4800600" y="2209800"/>
            <a:ext cx="3733800" cy="3200400"/>
          </a:xfrm>
        </p:spPr>
        <p:txBody>
          <a:bodyPr>
            <a:normAutofit/>
          </a:bodyPr>
          <a:lstStyle/>
          <a:p>
            <a:r>
              <a:rPr lang="en-US" dirty="0"/>
              <a:t>Data overload – capturing too much data</a:t>
            </a:r>
          </a:p>
          <a:p>
            <a:r>
              <a:rPr lang="en-US" dirty="0"/>
              <a:t>Expensive to implement and maintain </a:t>
            </a:r>
          </a:p>
          <a:p>
            <a:r>
              <a:rPr lang="en-US" dirty="0"/>
              <a:t>High </a:t>
            </a:r>
            <a:r>
              <a:rPr lang="en-US" dirty="0" smtClean="0"/>
              <a:t>implementation failure </a:t>
            </a:r>
            <a:r>
              <a:rPr lang="en-US" dirty="0"/>
              <a:t>rate </a:t>
            </a:r>
            <a:endParaRPr lang="en-US" dirty="0" smtClean="0"/>
          </a:p>
          <a:p>
            <a:r>
              <a:rPr lang="en-US" dirty="0" smtClean="0"/>
              <a:t>Security </a:t>
            </a:r>
            <a:r>
              <a:rPr lang="en-US" dirty="0"/>
              <a:t>concerns</a:t>
            </a:r>
          </a:p>
          <a:p>
            <a:endParaRPr lang="en-US" dirty="0"/>
          </a:p>
        </p:txBody>
      </p:sp>
    </p:spTree>
    <p:extLst>
      <p:ext uri="{BB962C8B-B14F-4D97-AF65-F5344CB8AC3E}">
        <p14:creationId xmlns:p14="http://schemas.microsoft.com/office/powerpoint/2010/main" val="2741457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question</a:t>
            </a:r>
            <a:endParaRPr lang="en-US" dirty="0"/>
          </a:p>
        </p:txBody>
      </p:sp>
      <p:sp>
        <p:nvSpPr>
          <p:cNvPr id="3" name="Content Placeholder 2"/>
          <p:cNvSpPr>
            <a:spLocks noGrp="1"/>
          </p:cNvSpPr>
          <p:nvPr>
            <p:ph idx="1"/>
          </p:nvPr>
        </p:nvSpPr>
        <p:spPr/>
        <p:txBody>
          <a:bodyPr>
            <a:normAutofit/>
          </a:bodyPr>
          <a:lstStyle/>
          <a:p>
            <a:r>
              <a:rPr lang="en-US" sz="2800" dirty="0"/>
              <a:t>Do the advantages outweigh the disadvantages? </a:t>
            </a:r>
          </a:p>
        </p:txBody>
      </p:sp>
      <p:pic>
        <p:nvPicPr>
          <p:cNvPr id="4" name="Picture 5" descr="http://www.awakeandliving.com/.a/6a0134860e42be970c014e8bf31c6d970d-800wi">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286000"/>
            <a:ext cx="3174541" cy="364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Real World CRM experience</a:t>
            </a:r>
            <a:endParaRPr lang="en-US" sz="3200" dirty="0"/>
          </a:p>
        </p:txBody>
      </p:sp>
      <p:pic>
        <p:nvPicPr>
          <p:cNvPr id="8" name="Picture 3"/>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685800" y="2136702"/>
            <a:ext cx="3657600" cy="267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4"/>
          </p:nvPr>
        </p:nvSpPr>
        <p:spPr>
          <a:xfrm>
            <a:off x="4800600" y="2066544"/>
            <a:ext cx="3657600" cy="3877056"/>
          </a:xfrm>
        </p:spPr>
        <p:txBody>
          <a:bodyPr>
            <a:normAutofit/>
          </a:bodyPr>
          <a:lstStyle/>
          <a:p>
            <a:r>
              <a:rPr lang="en-US" dirty="0" smtClean="0"/>
              <a:t>Supports sales and marketing</a:t>
            </a:r>
            <a:endParaRPr lang="en-US" dirty="0"/>
          </a:p>
          <a:p>
            <a:r>
              <a:rPr lang="en-US" dirty="0" smtClean="0"/>
              <a:t>Using Microsoft </a:t>
            </a:r>
            <a:r>
              <a:rPr lang="en-US" dirty="0"/>
              <a:t>Dynamics CRM</a:t>
            </a:r>
          </a:p>
          <a:p>
            <a:r>
              <a:rPr lang="en-US" dirty="0" smtClean="0"/>
              <a:t>Transitioning </a:t>
            </a:r>
            <a:r>
              <a:rPr lang="en-US" dirty="0"/>
              <a:t>to Salesforce.com</a:t>
            </a:r>
          </a:p>
          <a:p>
            <a:r>
              <a:rPr lang="en-US" dirty="0" smtClean="0"/>
              <a:t>How </a:t>
            </a:r>
            <a:r>
              <a:rPr lang="en-US" dirty="0"/>
              <a:t>we use </a:t>
            </a:r>
            <a:r>
              <a:rPr lang="en-US" dirty="0" smtClean="0"/>
              <a:t>CRM:</a:t>
            </a:r>
            <a:endParaRPr lang="en-US" dirty="0"/>
          </a:p>
          <a:p>
            <a:pPr lvl="1"/>
            <a:r>
              <a:rPr lang="en-US" dirty="0" smtClean="0"/>
              <a:t>Targeted marketing campaigns</a:t>
            </a:r>
          </a:p>
          <a:p>
            <a:pPr lvl="1"/>
            <a:r>
              <a:rPr lang="en-US" dirty="0" smtClean="0"/>
              <a:t>Track sales activities as prospects move through the sales cycle</a:t>
            </a:r>
          </a:p>
        </p:txBody>
      </p:sp>
    </p:spTree>
    <p:extLst>
      <p:ext uri="{BB962C8B-B14F-4D97-AF65-F5344CB8AC3E}">
        <p14:creationId xmlns:p14="http://schemas.microsoft.com/office/powerpoint/2010/main" val="2565940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Takeaways from Experience</a:t>
            </a:r>
            <a:endParaRPr lang="en-US" sz="3200" dirty="0"/>
          </a:p>
        </p:txBody>
      </p:sp>
      <p:sp>
        <p:nvSpPr>
          <p:cNvPr id="3" name="Content Placeholder 2"/>
          <p:cNvSpPr>
            <a:spLocks noGrp="1"/>
          </p:cNvSpPr>
          <p:nvPr>
            <p:ph idx="1"/>
          </p:nvPr>
        </p:nvSpPr>
        <p:spPr/>
        <p:txBody>
          <a:bodyPr>
            <a:normAutofit/>
          </a:bodyPr>
          <a:lstStyle/>
          <a:p>
            <a:r>
              <a:rPr lang="en-US" sz="2400" dirty="0"/>
              <a:t>Simplicity is </a:t>
            </a:r>
            <a:r>
              <a:rPr lang="en-US" sz="2400" dirty="0" smtClean="0"/>
              <a:t>key</a:t>
            </a:r>
          </a:p>
          <a:p>
            <a:endParaRPr lang="en-US" sz="2400" dirty="0"/>
          </a:p>
          <a:p>
            <a:r>
              <a:rPr lang="en-US" sz="2400" dirty="0" smtClean="0"/>
              <a:t>Integration </a:t>
            </a:r>
            <a:r>
              <a:rPr lang="en-US" sz="2400" dirty="0"/>
              <a:t>with </a:t>
            </a:r>
            <a:r>
              <a:rPr lang="en-US" sz="2400" dirty="0" smtClean="0"/>
              <a:t>company </a:t>
            </a:r>
            <a:r>
              <a:rPr lang="en-US" sz="2400" dirty="0"/>
              <a:t>systems increases effectiveness</a:t>
            </a:r>
          </a:p>
          <a:p>
            <a:endParaRPr lang="en-US" sz="2400" dirty="0" smtClean="0"/>
          </a:p>
          <a:p>
            <a:r>
              <a:rPr lang="en-US" sz="2400" dirty="0" smtClean="0"/>
              <a:t>If </a:t>
            </a:r>
            <a:r>
              <a:rPr lang="en-US" sz="2400" dirty="0"/>
              <a:t>it is not in CRM, it never </a:t>
            </a:r>
            <a:r>
              <a:rPr lang="en-US" sz="2400" dirty="0" smtClean="0"/>
              <a:t>happened!</a:t>
            </a:r>
            <a:endParaRPr lang="en-US" sz="2400"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3528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674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4572000" cy="1524000"/>
          </a:xfrm>
        </p:spPr>
        <p:txBody>
          <a:bodyPr>
            <a:normAutofit fontScale="90000"/>
          </a:bodyPr>
          <a:lstStyle/>
          <a:p>
            <a:r>
              <a:rPr lang="en-US" dirty="0"/>
              <a:t>CRM </a:t>
            </a:r>
            <a:r>
              <a:rPr lang="en-US" dirty="0" smtClean="0"/>
              <a:t>Explained: </a:t>
            </a:r>
            <a:br>
              <a:rPr lang="en-US" dirty="0" smtClean="0"/>
            </a:br>
            <a:r>
              <a:rPr lang="en-US" dirty="0" smtClean="0"/>
              <a:t>What </a:t>
            </a:r>
            <a:r>
              <a:rPr lang="en-US" dirty="0"/>
              <a:t>it is, </a:t>
            </a:r>
            <a:r>
              <a:rPr lang="en-US" dirty="0" smtClean="0"/>
              <a:t/>
            </a:r>
            <a:br>
              <a:rPr lang="en-US" dirty="0" smtClean="0"/>
            </a:br>
            <a:r>
              <a:rPr lang="en-US" dirty="0" smtClean="0"/>
              <a:t>what </a:t>
            </a:r>
            <a:r>
              <a:rPr lang="en-US" dirty="0"/>
              <a:t>it does, </a:t>
            </a:r>
            <a:r>
              <a:rPr lang="en-US" dirty="0" smtClean="0"/>
              <a:t/>
            </a:r>
            <a:br>
              <a:rPr lang="en-US" dirty="0" smtClean="0"/>
            </a:br>
            <a:r>
              <a:rPr lang="en-US" dirty="0" smtClean="0"/>
              <a:t>and </a:t>
            </a:r>
            <a:r>
              <a:rPr lang="en-US" dirty="0"/>
              <a:t>why you need it </a:t>
            </a:r>
          </a:p>
        </p:txBody>
      </p:sp>
      <p:sp>
        <p:nvSpPr>
          <p:cNvPr id="3" name="Subtitle 2"/>
          <p:cNvSpPr>
            <a:spLocks noGrp="1"/>
          </p:cNvSpPr>
          <p:nvPr>
            <p:ph type="subTitle" idx="1"/>
          </p:nvPr>
        </p:nvSpPr>
        <p:spPr>
          <a:xfrm>
            <a:off x="304800" y="3429000"/>
            <a:ext cx="3886200" cy="1825625"/>
          </a:xfrm>
        </p:spPr>
        <p:txBody>
          <a:bodyPr/>
          <a:lstStyle/>
          <a:p>
            <a:r>
              <a:rPr lang="en-US" dirty="0">
                <a:hlinkClick r:id="rId3"/>
              </a:rPr>
              <a:t>http://www.youtube.com/watch?v=ndP-cfJxOQo</a:t>
            </a:r>
            <a:endParaRPr lang="en-US" dirty="0"/>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7390" y="1371600"/>
            <a:ext cx="4184210" cy="307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57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 CRM Vendors</a:t>
            </a:r>
            <a:endParaRPr lang="en-US" dirty="0"/>
          </a:p>
        </p:txBody>
      </p:sp>
      <p:pic>
        <p:nvPicPr>
          <p:cNvPr id="6152" name="Picture 8" descr="http://gsr-inc.com/images/SAP_Logo.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219" r="11771" b="4498"/>
          <a:stretch/>
        </p:blipFill>
        <p:spPr bwMode="auto">
          <a:xfrm>
            <a:off x="761998" y="1371600"/>
            <a:ext cx="2971800" cy="1536991"/>
          </a:xfrm>
          <a:prstGeom prst="rect">
            <a:avLst/>
          </a:prstGeom>
          <a:noFill/>
          <a:extLst>
            <a:ext uri="{909E8E84-426E-40DD-AFC4-6F175D3DCCD1}">
              <a14:hiddenFill xmlns:a14="http://schemas.microsoft.com/office/drawing/2010/main">
                <a:solidFill>
                  <a:srgbClr val="FFFFFF"/>
                </a:solidFill>
              </a14:hiddenFill>
            </a:ext>
          </a:extLst>
        </p:spPr>
      </p:pic>
      <p:pic>
        <p:nvPicPr>
          <p:cNvPr id="6171" name="Picture 27" descr="http://www.bluechip.uk.com/sites/default/files/imagecache/new_news/microsoft-dynamics-crm-logo.gif">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205" b="25218"/>
          <a:stretch/>
        </p:blipFill>
        <p:spPr bwMode="auto">
          <a:xfrm>
            <a:off x="5029200" y="3429000"/>
            <a:ext cx="2971800" cy="1352755"/>
          </a:xfrm>
          <a:prstGeom prst="rect">
            <a:avLst/>
          </a:prstGeom>
          <a:noFill/>
          <a:extLst>
            <a:ext uri="{909E8E84-426E-40DD-AFC4-6F175D3DCCD1}">
              <a14:hiddenFill xmlns:a14="http://schemas.microsoft.com/office/drawing/2010/main">
                <a:solidFill>
                  <a:srgbClr val="FFFFFF"/>
                </a:solidFill>
              </a14:hiddenFill>
            </a:ext>
          </a:extLst>
        </p:spPr>
      </p:pic>
      <p:pic>
        <p:nvPicPr>
          <p:cNvPr id="6175" name="Picture 31" descr="http://www.crmnow.com.au/wp-content/uploads/2011/08/OCRMOD_clr_Logo.bmp">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1998" y="3429000"/>
            <a:ext cx="2971800" cy="1352755"/>
          </a:xfrm>
          <a:prstGeom prst="rect">
            <a:avLst/>
          </a:prstGeom>
          <a:noFill/>
          <a:extLst>
            <a:ext uri="{909E8E84-426E-40DD-AFC4-6F175D3DCCD1}">
              <a14:hiddenFill xmlns:a14="http://schemas.microsoft.com/office/drawing/2010/main">
                <a:solidFill>
                  <a:srgbClr val="FFFFFF"/>
                </a:solidFill>
              </a14:hiddenFill>
            </a:ext>
          </a:extLst>
        </p:spPr>
      </p:pic>
      <p:pic>
        <p:nvPicPr>
          <p:cNvPr id="6177" name="Picture 33" descr="http://salesforcex.files.wordpress.com/2012/04/salesforce-salesforcex-salesforcex-com.jpg">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5939" b="15102"/>
          <a:stretch/>
        </p:blipFill>
        <p:spPr bwMode="auto">
          <a:xfrm>
            <a:off x="5029200" y="1371600"/>
            <a:ext cx="2971800" cy="15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291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362075"/>
          </a:xfrm>
        </p:spPr>
        <p:txBody>
          <a:bodyPr/>
          <a:lstStyle/>
          <a:p>
            <a:pPr algn="ctr"/>
            <a:r>
              <a:rPr lang="en-US" dirty="0" smtClean="0"/>
              <a:t>Any Questions?</a:t>
            </a:r>
            <a:endParaRPr lang="en-US" dirty="0"/>
          </a:p>
        </p:txBody>
      </p:sp>
      <p:pic>
        <p:nvPicPr>
          <p:cNvPr id="1027" name="Picture 3" descr="C:\Users\mholthaus\AppData\Local\Microsoft\Windows\Temporary Internet Files\Content.IE5\B4L987YD\MC900434859[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32004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holthaus\AppData\Local\Microsoft\Windows\Temporary Internet Files\Content.IE5\B4L987YD\MC900434859[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0005" y="32004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holthaus\AppData\Local\Microsoft\Windows\Temporary Internet Files\Content.IE5\B4L987YD\MC900434859[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34200" y="381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holthaus\AppData\Local\Microsoft\Windows\Temporary Internet Files\Content.IE5\B4L987YD\MC900434859[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00" y="381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mholthaus\AppData\Local\Microsoft\Windows\Temporary Internet Files\Content.IE5\B4L987YD\MC900434859[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7600" y="3810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mholthaus\AppData\Local\Microsoft\Windows\Temporary Internet Files\Content.IE5\B4L987YD\MC900434859[1].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81673" y="3200400"/>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5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304800" y="1143000"/>
            <a:ext cx="8610600" cy="5105400"/>
          </a:xfrm>
        </p:spPr>
        <p:txBody>
          <a:bodyPr>
            <a:noAutofit/>
          </a:bodyPr>
          <a:lstStyle/>
          <a:p>
            <a:pPr lvl="0"/>
            <a:r>
              <a:rPr lang="en-US" sz="1100" dirty="0"/>
              <a:t>Rouse, Margaret, CRM (Customer Relationship Management), published 22 Nov. 2006 </a:t>
            </a:r>
            <a:r>
              <a:rPr lang="en-US" sz="1100" dirty="0">
                <a:hlinkClick r:id="rId3"/>
              </a:rPr>
              <a:t>http://searchcrm.techtarget.com/definition/CRM</a:t>
            </a:r>
            <a:endParaRPr lang="en-US" sz="1100" dirty="0"/>
          </a:p>
          <a:p>
            <a:pPr lvl="0"/>
            <a:r>
              <a:rPr lang="en-US" sz="1100" dirty="0"/>
              <a:t>Ganapathy, S, </a:t>
            </a:r>
            <a:r>
              <a:rPr lang="en-US" sz="1100" dirty="0" err="1"/>
              <a:t>Ranganathan</a:t>
            </a:r>
            <a:r>
              <a:rPr lang="en-US" sz="1100" dirty="0"/>
              <a:t>, C, &amp; </a:t>
            </a:r>
            <a:r>
              <a:rPr lang="en-US" sz="1100" dirty="0" err="1"/>
              <a:t>Sankaranarayanan</a:t>
            </a:r>
            <a:r>
              <a:rPr lang="en-US" sz="1100" dirty="0"/>
              <a:t>, B 2004, 'VISUALIZATION STRATEGIES AND TOOLS FOR ENHANCING CUSTOMER RELATIONSHIP MANAGEMENT', Communications Of The ACM, 47, 11, pp. 93-99, Computers &amp; Applied Sciences Complete, </a:t>
            </a:r>
            <a:r>
              <a:rPr lang="en-US" sz="1100" dirty="0" err="1"/>
              <a:t>EBSCOhost</a:t>
            </a:r>
            <a:r>
              <a:rPr lang="en-US" sz="1100" dirty="0"/>
              <a:t>, viewed 12 October 2013. </a:t>
            </a:r>
            <a:r>
              <a:rPr lang="en-US" sz="1100" dirty="0">
                <a:hlinkClick r:id="rId4"/>
              </a:rPr>
              <a:t>http://web.ebscohost.com/ehost/pdfviewer/pdfviewer?sid=138ad022-b5e0-40e3-baac-c1892a2cb18e%40sessionmgr198&amp;vid=4&amp;hid=112</a:t>
            </a:r>
            <a:endParaRPr lang="en-US" sz="1100" dirty="0"/>
          </a:p>
          <a:p>
            <a:pPr lvl="0"/>
            <a:r>
              <a:rPr lang="en-US" sz="1100" dirty="0" err="1"/>
              <a:t>Tiwary</a:t>
            </a:r>
            <a:r>
              <a:rPr lang="en-US" sz="1100" dirty="0"/>
              <a:t>, D 2010, 'Application of Data Mining in Customer Relationship Management (CRM)', Advances in Computational Sciences &amp; Technology, 3, 4, pp. 527-540, Computers &amp; Applied Sciences Complete, </a:t>
            </a:r>
            <a:r>
              <a:rPr lang="en-US" sz="1100" dirty="0" err="1"/>
              <a:t>EBSCOhost</a:t>
            </a:r>
            <a:r>
              <a:rPr lang="en-US" sz="1100" dirty="0"/>
              <a:t>, viewed 12 October 2013. </a:t>
            </a:r>
            <a:r>
              <a:rPr lang="en-US" sz="1100" dirty="0">
                <a:hlinkClick r:id="rId4"/>
              </a:rPr>
              <a:t>http://web.ebscohost.com/ehost/pdfviewer/pdfviewer?sid=138ad022-b5e0-40e3-baac-c1892a2cb18e%40sessionmgr198&amp;vid=4&amp;hid=112</a:t>
            </a:r>
            <a:endParaRPr lang="en-US" sz="1100" dirty="0"/>
          </a:p>
          <a:p>
            <a:pPr lvl="0"/>
            <a:r>
              <a:rPr lang="en-US" sz="1100" dirty="0" err="1"/>
              <a:t>Jamalzadeh</a:t>
            </a:r>
            <a:r>
              <a:rPr lang="en-US" sz="1100" dirty="0"/>
              <a:t>, M.; </a:t>
            </a:r>
            <a:r>
              <a:rPr lang="en-US" sz="1100" dirty="0" err="1"/>
              <a:t>Behravan</a:t>
            </a:r>
            <a:r>
              <a:rPr lang="en-US" sz="1100" dirty="0"/>
              <a:t>, N.; </a:t>
            </a:r>
            <a:r>
              <a:rPr lang="en-US" sz="1100" dirty="0" err="1"/>
              <a:t>Markhali</a:t>
            </a:r>
            <a:r>
              <a:rPr lang="en-US" sz="1100" dirty="0"/>
              <a:t>, A. </a:t>
            </a:r>
            <a:r>
              <a:rPr lang="en-US" sz="1100" dirty="0" err="1"/>
              <a:t>Yusefzadeh</a:t>
            </a:r>
            <a:r>
              <a:rPr lang="en-US" sz="1100" dirty="0"/>
              <a:t>; </a:t>
            </a:r>
            <a:r>
              <a:rPr lang="en-US" sz="1100" dirty="0" err="1"/>
              <a:t>Jouya</a:t>
            </a:r>
            <a:r>
              <a:rPr lang="en-US" sz="1100" dirty="0"/>
              <a:t>, S. </a:t>
            </a:r>
            <a:r>
              <a:rPr lang="en-US" sz="1100" dirty="0" err="1"/>
              <a:t>Faramarzi</a:t>
            </a:r>
            <a:r>
              <a:rPr lang="en-US" sz="1100" dirty="0"/>
              <a:t>, ‘Customer Relationship Management Constructs Initiating Successful e-business Strategy for Service-based Companies’, Journal of Applied Sciences, 1/1/2013, Vol. 13 Issue 1, p60-69, Computers &amp; Applied Sciences Complete, </a:t>
            </a:r>
            <a:r>
              <a:rPr lang="en-US" sz="1100" dirty="0" err="1"/>
              <a:t>EBSCOhost</a:t>
            </a:r>
            <a:r>
              <a:rPr lang="en-US" sz="1100" dirty="0"/>
              <a:t>, viewed 12 October 2013. </a:t>
            </a:r>
            <a:r>
              <a:rPr lang="en-US" sz="1100" dirty="0">
                <a:hlinkClick r:id="rId5"/>
              </a:rPr>
              <a:t>http://web.ebscohost.com/ehost/pdfviewer/pdfviewer?vid=3&amp;sid=138ad022-b5e0-40e3-baac-c1892a2cb18e%40sessionmgr198&amp;hid=112</a:t>
            </a:r>
            <a:endParaRPr lang="en-US" sz="1100" dirty="0"/>
          </a:p>
          <a:p>
            <a:pPr lvl="0"/>
            <a:r>
              <a:rPr lang="en-US" sz="1100" dirty="0">
                <a:hlinkClick r:id="rId6"/>
              </a:rPr>
              <a:t>http://www.worketc.com/crm_101/part_2_who_actually_uses_crm/</a:t>
            </a:r>
            <a:endParaRPr lang="en-US" sz="1100" dirty="0"/>
          </a:p>
          <a:p>
            <a:pPr lvl="0"/>
            <a:r>
              <a:rPr lang="en-US" sz="1100" dirty="0">
                <a:hlinkClick r:id="rId7"/>
              </a:rPr>
              <a:t>http://www.benefitsofcrm.com/</a:t>
            </a:r>
            <a:endParaRPr lang="en-US" sz="1100" dirty="0"/>
          </a:p>
          <a:p>
            <a:pPr lvl="0"/>
            <a:r>
              <a:rPr lang="en-US" sz="1100" dirty="0">
                <a:hlinkClick r:id="rId8"/>
              </a:rPr>
              <a:t>http://www.customerservicepoint.com/crm-system.html</a:t>
            </a:r>
            <a:endParaRPr lang="en-US" sz="1100" dirty="0"/>
          </a:p>
          <a:p>
            <a:pPr lvl="0"/>
            <a:r>
              <a:rPr lang="en-US" sz="1100" dirty="0"/>
              <a:t>“Customer Relationship Management’, Ministry of Economic Development and Trade, viewed 12 October 2013. </a:t>
            </a:r>
            <a:r>
              <a:rPr lang="en-US" sz="1100" dirty="0">
                <a:hlinkClick r:id="rId9"/>
              </a:rPr>
              <a:t>http://www.nwbiz.ca/wp-content/uploads/customer-relationship-management1.pdf</a:t>
            </a:r>
            <a:endParaRPr lang="en-US" sz="1100" dirty="0"/>
          </a:p>
          <a:p>
            <a:pPr lvl="0"/>
            <a:r>
              <a:rPr lang="en-US" sz="1100" dirty="0">
                <a:hlinkClick r:id="rId10"/>
              </a:rPr>
              <a:t>http://www.cornerstone1.com/index.cfm?meter=588</a:t>
            </a:r>
            <a:endParaRPr lang="en-US" sz="1100" dirty="0"/>
          </a:p>
          <a:p>
            <a:pPr lvl="0"/>
            <a:r>
              <a:rPr lang="en-US" sz="1100" dirty="0" err="1"/>
              <a:t>Bort</a:t>
            </a:r>
            <a:r>
              <a:rPr lang="en-US" sz="1100" dirty="0"/>
              <a:t>, Julie, ‘Relating to your Customers’, Colorado Biz, Oct 2000, Vol. 27 Issue 10, p 52. 5 p. 1, </a:t>
            </a:r>
            <a:r>
              <a:rPr lang="en-US" sz="1100" dirty="0" err="1"/>
              <a:t>EBSCOhost</a:t>
            </a:r>
            <a:r>
              <a:rPr lang="en-US" sz="1100" dirty="0"/>
              <a:t>, viewed 12 October 2013. </a:t>
            </a:r>
            <a:r>
              <a:rPr lang="en-US" sz="1100" dirty="0">
                <a:hlinkClick r:id="rId11"/>
              </a:rPr>
              <a:t>http://ehis.ebscohost.com.nocdbproxy.xavier.edu/eds/detail?sid=c330ed20-d251-491f-9cf4-5b137c4293e0%40sessionmgr110&amp;vid=1&amp;hid=110&amp;bdata=JnNpdGU9ZWRzLWxpdmUmc2NvcGU9c2l0ZQ%3d%3d#db=f5h&amp;AN=3675503</a:t>
            </a:r>
            <a:r>
              <a:rPr lang="en-US" sz="1100" dirty="0"/>
              <a:t> </a:t>
            </a:r>
          </a:p>
        </p:txBody>
      </p:sp>
    </p:spTree>
    <p:extLst>
      <p:ext uri="{BB962C8B-B14F-4D97-AF65-F5344CB8AC3E}">
        <p14:creationId xmlns:p14="http://schemas.microsoft.com/office/powerpoint/2010/main" val="53975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Presentation Agenda</a:t>
            </a:r>
            <a:endParaRPr lang="en-US" dirty="0"/>
          </a:p>
        </p:txBody>
      </p:sp>
      <p:sp>
        <p:nvSpPr>
          <p:cNvPr id="3" name="Content Placeholder 2"/>
          <p:cNvSpPr>
            <a:spLocks noGrp="1"/>
          </p:cNvSpPr>
          <p:nvPr>
            <p:ph idx="1"/>
          </p:nvPr>
        </p:nvSpPr>
        <p:spPr>
          <a:xfrm>
            <a:off x="685800" y="1371600"/>
            <a:ext cx="7772400" cy="4343399"/>
          </a:xfrm>
        </p:spPr>
        <p:txBody>
          <a:bodyPr>
            <a:normAutofit/>
          </a:bodyPr>
          <a:lstStyle/>
          <a:p>
            <a:r>
              <a:rPr lang="en-US" sz="2400" dirty="0" smtClean="0"/>
              <a:t>What is Customer Relationship?</a:t>
            </a:r>
          </a:p>
          <a:p>
            <a:endParaRPr lang="en-US" sz="2400" dirty="0"/>
          </a:p>
          <a:p>
            <a:r>
              <a:rPr lang="en-US" sz="2400" dirty="0" smtClean="0"/>
              <a:t>Who uses Customer Relationship Management?</a:t>
            </a:r>
          </a:p>
          <a:p>
            <a:endParaRPr lang="en-US" sz="2400" dirty="0"/>
          </a:p>
          <a:p>
            <a:r>
              <a:rPr lang="en-US" sz="2400" dirty="0" smtClean="0"/>
              <a:t>Main purposes of Customer Relationship Management</a:t>
            </a:r>
          </a:p>
          <a:p>
            <a:endParaRPr lang="en-US" sz="2400" dirty="0"/>
          </a:p>
          <a:p>
            <a:r>
              <a:rPr lang="en-US" sz="2400" dirty="0" smtClean="0"/>
              <a:t>The Pros and Cons of Customer Relationship Management</a:t>
            </a:r>
          </a:p>
          <a:p>
            <a:endParaRPr lang="en-US" sz="2400" dirty="0"/>
          </a:p>
          <a:p>
            <a:r>
              <a:rPr lang="en-US" sz="2400" dirty="0" smtClean="0"/>
              <a:t>Real Life Example</a:t>
            </a:r>
          </a:p>
          <a:p>
            <a:endParaRPr lang="en-US" sz="2400" dirty="0" smtClean="0"/>
          </a:p>
          <a:p>
            <a:endParaRPr lang="en-US" dirty="0"/>
          </a:p>
          <a:p>
            <a:endParaRPr lang="en-US" dirty="0"/>
          </a:p>
        </p:txBody>
      </p:sp>
    </p:spTree>
    <p:extLst>
      <p:ext uri="{BB962C8B-B14F-4D97-AF65-F5344CB8AC3E}">
        <p14:creationId xmlns:p14="http://schemas.microsoft.com/office/powerpoint/2010/main" val="3496041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CRM Defined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3676"/>
            <a:ext cx="2743200" cy="320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05200" y="1828800"/>
            <a:ext cx="5257800" cy="2677656"/>
          </a:xfrm>
          <a:prstGeom prst="rect">
            <a:avLst/>
          </a:prstGeom>
          <a:noFill/>
        </p:spPr>
        <p:txBody>
          <a:bodyPr wrap="square" rtlCol="0">
            <a:spAutoFit/>
          </a:bodyPr>
          <a:lstStyle/>
          <a:p>
            <a:r>
              <a:rPr lang="en-US" sz="2400" dirty="0" smtClean="0"/>
              <a:t>Customer Relationship Management:</a:t>
            </a:r>
          </a:p>
          <a:p>
            <a:endParaRPr lang="en-US" sz="2400" dirty="0"/>
          </a:p>
          <a:p>
            <a:r>
              <a:rPr lang="en-US" sz="2400" dirty="0" smtClean="0"/>
              <a:t>- A model </a:t>
            </a:r>
            <a:r>
              <a:rPr lang="en-US" sz="2400" dirty="0"/>
              <a:t>for managing a company’s interactions with current and future customers.  It involves using technology to organize, automate, and synchronize sales, marketing, and technical support.</a:t>
            </a:r>
          </a:p>
        </p:txBody>
      </p:sp>
    </p:spTree>
    <p:extLst>
      <p:ext uri="{BB962C8B-B14F-4D97-AF65-F5344CB8AC3E}">
        <p14:creationId xmlns:p14="http://schemas.microsoft.com/office/powerpoint/2010/main" val="2808213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Keys to CRM</a:t>
            </a:r>
            <a:endParaRPr lang="en-US" dirty="0"/>
          </a:p>
        </p:txBody>
      </p:sp>
      <p:sp>
        <p:nvSpPr>
          <p:cNvPr id="3" name="Content Placeholder 2"/>
          <p:cNvSpPr>
            <a:spLocks noGrp="1"/>
          </p:cNvSpPr>
          <p:nvPr>
            <p:ph sz="quarter" idx="13"/>
          </p:nvPr>
        </p:nvSpPr>
        <p:spPr/>
        <p:txBody>
          <a:bodyPr>
            <a:normAutofit/>
          </a:bodyPr>
          <a:lstStyle/>
          <a:p>
            <a:r>
              <a:rPr lang="en-US" sz="2400" dirty="0"/>
              <a:t>Identifying and targeting the best customers, managing marketing campaigns and generating </a:t>
            </a:r>
            <a:r>
              <a:rPr lang="en-US" sz="2400" dirty="0" smtClean="0"/>
              <a:t>quality </a:t>
            </a:r>
            <a:r>
              <a:rPr lang="en-US" sz="2400" dirty="0"/>
              <a:t>leads</a:t>
            </a:r>
            <a:r>
              <a:rPr lang="en-US" sz="2400" dirty="0" smtClean="0"/>
              <a:t>.</a:t>
            </a:r>
          </a:p>
          <a:p>
            <a:endParaRPr lang="en-US" sz="2400" dirty="0"/>
          </a:p>
          <a:p>
            <a:r>
              <a:rPr lang="en-US" sz="2400" dirty="0" smtClean="0"/>
              <a:t>Optimizing </a:t>
            </a:r>
            <a:r>
              <a:rPr lang="en-US" sz="2400" dirty="0"/>
              <a:t>information shared and streamlining processes.</a:t>
            </a:r>
          </a:p>
        </p:txBody>
      </p:sp>
      <p:sp>
        <p:nvSpPr>
          <p:cNvPr id="4" name="Content Placeholder 3"/>
          <p:cNvSpPr>
            <a:spLocks noGrp="1"/>
          </p:cNvSpPr>
          <p:nvPr>
            <p:ph sz="quarter" idx="14"/>
          </p:nvPr>
        </p:nvSpPr>
        <p:spPr/>
        <p:txBody>
          <a:bodyPr>
            <a:normAutofit/>
          </a:bodyPr>
          <a:lstStyle/>
          <a:p>
            <a:r>
              <a:rPr lang="en-US" sz="2400" dirty="0" smtClean="0"/>
              <a:t>Formulation </a:t>
            </a:r>
            <a:r>
              <a:rPr lang="en-US" sz="2400" dirty="0"/>
              <a:t>of individualized relationships to improve customer satisfaction and maximize profits</a:t>
            </a:r>
            <a:r>
              <a:rPr lang="en-US" sz="2400" dirty="0" smtClean="0"/>
              <a:t>.</a:t>
            </a:r>
          </a:p>
          <a:p>
            <a:endParaRPr lang="en-US" sz="2400" dirty="0"/>
          </a:p>
          <a:p>
            <a:r>
              <a:rPr lang="en-US" sz="2400" dirty="0" smtClean="0"/>
              <a:t>Supplying </a:t>
            </a:r>
            <a:r>
              <a:rPr lang="en-US" sz="2400" dirty="0"/>
              <a:t>appropriate information to understand customer needs.</a:t>
            </a:r>
          </a:p>
        </p:txBody>
      </p:sp>
      <p:sp>
        <p:nvSpPr>
          <p:cNvPr id="5" name="TextBox 4"/>
          <p:cNvSpPr txBox="1"/>
          <p:nvPr/>
        </p:nvSpPr>
        <p:spPr>
          <a:xfrm>
            <a:off x="381000" y="5181600"/>
            <a:ext cx="8458200" cy="400110"/>
          </a:xfrm>
          <a:prstGeom prst="rect">
            <a:avLst/>
          </a:prstGeom>
          <a:noFill/>
        </p:spPr>
        <p:txBody>
          <a:bodyPr wrap="square" rtlCol="0">
            <a:spAutoFit/>
          </a:bodyPr>
          <a:lstStyle/>
          <a:p>
            <a:pPr algn="ctr"/>
            <a:r>
              <a:rPr lang="en-US" sz="2000" dirty="0" smtClean="0"/>
              <a:t>*** Largely accomplished with the aid of CRM software and technology***</a:t>
            </a:r>
            <a:endParaRPr lang="en-US" sz="2000" dirty="0"/>
          </a:p>
        </p:txBody>
      </p:sp>
    </p:spTree>
    <p:extLst>
      <p:ext uri="{BB962C8B-B14F-4D97-AF65-F5344CB8AC3E}">
        <p14:creationId xmlns:p14="http://schemas.microsoft.com/office/powerpoint/2010/main" val="2004647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Use of </a:t>
            </a:r>
            <a:r>
              <a:rPr lang="en-US" dirty="0" err="1" smtClean="0"/>
              <a:t>crm</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360057"/>
            <a:ext cx="53340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185208"/>
            <a:ext cx="8382000" cy="1938992"/>
          </a:xfrm>
          <a:prstGeom prst="rect">
            <a:avLst/>
          </a:prstGeom>
          <a:noFill/>
        </p:spPr>
        <p:txBody>
          <a:bodyPr wrap="square" rtlCol="0">
            <a:spAutoFit/>
          </a:bodyPr>
          <a:lstStyle/>
          <a:p>
            <a:pPr marL="342900" indent="-342900">
              <a:buAutoNum type="alphaUcPeriod"/>
            </a:pPr>
            <a:r>
              <a:rPr lang="en-US" sz="2400" dirty="0" smtClean="0"/>
              <a:t>Visual representation of results to customers.</a:t>
            </a:r>
          </a:p>
          <a:p>
            <a:pPr marL="342900" indent="-342900">
              <a:buAutoNum type="alphaUcPeriod"/>
            </a:pPr>
            <a:endParaRPr lang="en-US" sz="2400" dirty="0"/>
          </a:p>
          <a:p>
            <a:pPr marL="342900" indent="-342900">
              <a:buAutoNum type="alphaUcPeriod"/>
            </a:pPr>
            <a:r>
              <a:rPr lang="en-US" sz="2400" dirty="0" smtClean="0"/>
              <a:t>Data mining and gathering.</a:t>
            </a:r>
          </a:p>
          <a:p>
            <a:pPr marL="342900" indent="-342900">
              <a:buAutoNum type="alphaUcPeriod"/>
            </a:pPr>
            <a:endParaRPr lang="en-US" sz="2400" dirty="0"/>
          </a:p>
          <a:p>
            <a:pPr marL="342900" indent="-342900">
              <a:buAutoNum type="alphaUcPeriod"/>
            </a:pPr>
            <a:r>
              <a:rPr lang="en-US" sz="2400" dirty="0" smtClean="0"/>
              <a:t>E-business strategy creation.</a:t>
            </a:r>
            <a:endParaRPr lang="en-US" sz="2400" dirty="0"/>
          </a:p>
        </p:txBody>
      </p:sp>
    </p:spTree>
    <p:extLst>
      <p:ext uri="{BB962C8B-B14F-4D97-AF65-F5344CB8AC3E}">
        <p14:creationId xmlns:p14="http://schemas.microsoft.com/office/powerpoint/2010/main" val="3133291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CRM and social media</a:t>
            </a:r>
            <a:endParaRPr lang="en-US" dirty="0"/>
          </a:p>
        </p:txBody>
      </p:sp>
      <p:pic>
        <p:nvPicPr>
          <p:cNvPr id="4098" name="Picture 2" descr="http://www.sociableblog.com/wp-content/uploads/2012/06/social-c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71600"/>
            <a:ext cx="4572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4724400"/>
            <a:ext cx="7162800" cy="461665"/>
          </a:xfrm>
          <a:prstGeom prst="rect">
            <a:avLst/>
          </a:prstGeom>
          <a:noFill/>
        </p:spPr>
        <p:txBody>
          <a:bodyPr wrap="square" rtlCol="0">
            <a:spAutoFit/>
          </a:bodyPr>
          <a:lstStyle/>
          <a:p>
            <a:pPr algn="ctr"/>
            <a:r>
              <a:rPr lang="en-US" sz="2400" u="sng" dirty="0" smtClean="0">
                <a:hlinkClick r:id="rId4"/>
              </a:rPr>
              <a:t>http</a:t>
            </a:r>
            <a:r>
              <a:rPr lang="en-US" sz="2400" u="sng" dirty="0">
                <a:hlinkClick r:id="rId4"/>
              </a:rPr>
              <a:t>://www.youtube.com/watch?v=0VgReYKrYfw</a:t>
            </a:r>
            <a:endParaRPr lang="en-US" sz="2400" dirty="0"/>
          </a:p>
        </p:txBody>
      </p:sp>
    </p:spTree>
    <p:extLst>
      <p:ext uri="{BB962C8B-B14F-4D97-AF65-F5344CB8AC3E}">
        <p14:creationId xmlns:p14="http://schemas.microsoft.com/office/powerpoint/2010/main" val="200602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000" dirty="0" smtClean="0"/>
              <a:t>WHO SHOULD USE CRM?</a:t>
            </a:r>
            <a:endParaRPr lang="en-US" sz="3000" dirty="0"/>
          </a:p>
        </p:txBody>
      </p:sp>
      <p:sp>
        <p:nvSpPr>
          <p:cNvPr id="5" name="Content Placeholder 4"/>
          <p:cNvSpPr>
            <a:spLocks noGrp="1"/>
          </p:cNvSpPr>
          <p:nvPr>
            <p:ph sz="quarter" idx="13"/>
          </p:nvPr>
        </p:nvSpPr>
        <p:spPr>
          <a:xfrm>
            <a:off x="4572000" y="609600"/>
            <a:ext cx="3886200" cy="5181600"/>
          </a:xfrm>
        </p:spPr>
        <p:txBody>
          <a:bodyPr>
            <a:normAutofit/>
          </a:bodyPr>
          <a:lstStyle/>
          <a:p>
            <a:r>
              <a:rPr lang="en-US" sz="2400" dirty="0" smtClean="0"/>
              <a:t>Any business with customers should use CRM!</a:t>
            </a:r>
          </a:p>
          <a:p>
            <a:endParaRPr lang="en-US" dirty="0" smtClean="0"/>
          </a:p>
          <a:p>
            <a:endParaRPr lang="en-US" dirty="0" smtClean="0"/>
          </a:p>
          <a:p>
            <a:r>
              <a:rPr lang="en-US" sz="2400" dirty="0" smtClean="0"/>
              <a:t>Companies looking to acquire a more structured process.</a:t>
            </a:r>
          </a:p>
          <a:p>
            <a:endParaRPr lang="en-US" sz="2400" dirty="0" smtClean="0"/>
          </a:p>
          <a:p>
            <a:endParaRPr lang="en-US" sz="2400" dirty="0" smtClean="0"/>
          </a:p>
          <a:p>
            <a:r>
              <a:rPr lang="en-US" sz="2400" dirty="0" smtClean="0"/>
              <a:t>Businesses who want to show customers are priority.</a:t>
            </a:r>
          </a:p>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609600" y="1981200"/>
            <a:ext cx="3737841"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Benefits of CRM</a:t>
            </a:r>
            <a:endParaRPr lang="en-US" sz="3000" dirty="0"/>
          </a:p>
        </p:txBody>
      </p:sp>
      <p:sp>
        <p:nvSpPr>
          <p:cNvPr id="3" name="Content Placeholder 2"/>
          <p:cNvSpPr>
            <a:spLocks noGrp="1"/>
          </p:cNvSpPr>
          <p:nvPr>
            <p:ph type="body" sz="quarter" idx="14"/>
          </p:nvPr>
        </p:nvSpPr>
        <p:spPr>
          <a:xfrm>
            <a:off x="685800" y="1828800"/>
            <a:ext cx="3381375" cy="3295650"/>
          </a:xfrm>
        </p:spPr>
        <p:txBody>
          <a:bodyPr>
            <a:normAutofit/>
          </a:bodyPr>
          <a:lstStyle/>
          <a:p>
            <a:pPr>
              <a:buFontTx/>
              <a:buChar char="►"/>
            </a:pPr>
            <a:endParaRPr lang="en-US" sz="2400" dirty="0" smtClean="0"/>
          </a:p>
          <a:p>
            <a:pPr>
              <a:buFontTx/>
              <a:buChar char="►"/>
            </a:pPr>
            <a:r>
              <a:rPr lang="en-US" sz="2400" dirty="0" smtClean="0"/>
              <a:t>Organization of current and future customers</a:t>
            </a:r>
          </a:p>
          <a:p>
            <a:endParaRPr lang="en-US" dirty="0" smtClean="0"/>
          </a:p>
          <a:p>
            <a:endParaRPr lang="en-US" dirty="0" smtClean="0"/>
          </a:p>
          <a:p>
            <a:pPr>
              <a:buFontTx/>
              <a:buChar char="►"/>
            </a:pPr>
            <a:r>
              <a:rPr lang="en-US" sz="2400" dirty="0" smtClean="0"/>
              <a:t>Cost reduction</a:t>
            </a:r>
          </a:p>
          <a:p>
            <a:endParaRPr lang="en-US" sz="2400" dirty="0" smtClean="0"/>
          </a:p>
        </p:txBody>
      </p:sp>
      <p:pic>
        <p:nvPicPr>
          <p:cNvPr id="5124" name="Picture 4" descr="http://www.healthtechnolgy.com/images/crm-chart-1.gif">
            <a:hlinkClick r:id="rId3"/>
          </p:cNvPr>
          <p:cNvPicPr>
            <a:picLocks noChangeAspect="1" noChangeArrowheads="1"/>
          </p:cNvPicPr>
          <p:nvPr/>
        </p:nvPicPr>
        <p:blipFill>
          <a:blip r:embed="rId4" cstate="print"/>
          <a:srcRect/>
          <a:stretch>
            <a:fillRect/>
          </a:stretch>
        </p:blipFill>
        <p:spPr bwMode="auto">
          <a:xfrm>
            <a:off x="4724400" y="1219200"/>
            <a:ext cx="3733800" cy="37433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smtClean="0"/>
              <a:t>Benefits of CRM</a:t>
            </a:r>
          </a:p>
        </p:txBody>
      </p:sp>
      <p:sp>
        <p:nvSpPr>
          <p:cNvPr id="3" name="Content Placeholder 2"/>
          <p:cNvSpPr>
            <a:spLocks noGrp="1"/>
          </p:cNvSpPr>
          <p:nvPr>
            <p:ph sz="quarter" idx="13"/>
          </p:nvPr>
        </p:nvSpPr>
        <p:spPr>
          <a:xfrm>
            <a:off x="4572000" y="609600"/>
            <a:ext cx="3886200" cy="5181600"/>
          </a:xfrm>
        </p:spPr>
        <p:txBody>
          <a:bodyPr>
            <a:normAutofit/>
          </a:bodyPr>
          <a:lstStyle/>
          <a:p>
            <a:pPr marL="0" indent="0">
              <a:buFontTx/>
              <a:buChar char="►"/>
            </a:pPr>
            <a:endParaRPr lang="en-US" sz="2400" dirty="0" smtClean="0"/>
          </a:p>
          <a:p>
            <a:pPr marL="0" indent="0">
              <a:buFontTx/>
              <a:buChar char="►"/>
            </a:pPr>
            <a:r>
              <a:rPr lang="en-US" sz="2400" dirty="0" smtClean="0"/>
              <a:t>Increased efficiency / Speed of processes</a:t>
            </a:r>
          </a:p>
          <a:p>
            <a:pPr marL="0" indent="0">
              <a:buFontTx/>
              <a:buChar char="►"/>
            </a:pPr>
            <a:endParaRPr lang="en-US" sz="2400" dirty="0" smtClean="0"/>
          </a:p>
          <a:p>
            <a:pPr marL="0" indent="0">
              <a:buFontTx/>
              <a:buChar char="►"/>
            </a:pPr>
            <a:endParaRPr lang="en-US" sz="2400" dirty="0" smtClean="0"/>
          </a:p>
          <a:p>
            <a:pPr marL="0" indent="0">
              <a:buFontTx/>
              <a:buChar char="►"/>
            </a:pPr>
            <a:r>
              <a:rPr lang="en-US" sz="2400" dirty="0" smtClean="0"/>
              <a:t>Marketing</a:t>
            </a:r>
          </a:p>
          <a:p>
            <a:pPr marL="0" indent="0">
              <a:buFontTx/>
              <a:buChar char="►"/>
            </a:pPr>
            <a:endParaRPr lang="en-US" sz="2400" dirty="0" smtClean="0"/>
          </a:p>
          <a:p>
            <a:pPr marL="0" indent="0">
              <a:buFontTx/>
              <a:buChar char="►"/>
            </a:pPr>
            <a:endParaRPr lang="en-US" sz="2400" dirty="0" smtClean="0"/>
          </a:p>
          <a:p>
            <a:pPr marL="0" indent="0">
              <a:buFontTx/>
              <a:buChar char="►"/>
            </a:pPr>
            <a:r>
              <a:rPr lang="en-US" sz="2400" dirty="0" smtClean="0"/>
              <a:t>Better Results</a:t>
            </a:r>
          </a:p>
        </p:txBody>
      </p:sp>
      <p:pic>
        <p:nvPicPr>
          <p:cNvPr id="4099" name="Picture 3"/>
          <p:cNvPicPr>
            <a:picLocks noChangeAspect="1" noChangeArrowheads="1"/>
          </p:cNvPicPr>
          <p:nvPr/>
        </p:nvPicPr>
        <p:blipFill>
          <a:blip r:embed="rId3" cstate="print"/>
          <a:srcRect/>
          <a:stretch>
            <a:fillRect/>
          </a:stretch>
        </p:blipFill>
        <p:spPr bwMode="auto">
          <a:xfrm>
            <a:off x="228600" y="1752600"/>
            <a:ext cx="4152900" cy="2867025"/>
          </a:xfrm>
          <a:prstGeom prst="rect">
            <a:avLst/>
          </a:prstGeom>
          <a:noFill/>
          <a:ln w="9525">
            <a:noFill/>
            <a:miter lim="800000"/>
            <a:headEnd/>
            <a:tailEnd/>
          </a:ln>
        </p:spPr>
      </p:pic>
      <p:sp>
        <p:nvSpPr>
          <p:cNvPr id="7" name="TextBox 6"/>
          <p:cNvSpPr txBox="1"/>
          <p:nvPr/>
        </p:nvSpPr>
        <p:spPr>
          <a:xfrm>
            <a:off x="152400" y="5638800"/>
            <a:ext cx="6019800" cy="923330"/>
          </a:xfrm>
          <a:prstGeom prst="rect">
            <a:avLst/>
          </a:prstGeom>
          <a:noFill/>
        </p:spPr>
        <p:txBody>
          <a:bodyPr wrap="square" rtlCol="0">
            <a:spAutoFit/>
          </a:bodyPr>
          <a:lstStyle/>
          <a:p>
            <a:r>
              <a:rPr lang="en-US" dirty="0" smtClean="0">
                <a:hlinkClick r:id="rId4"/>
              </a:rPr>
              <a:t>http://www.youtube.com/watch?v=IReU0IhN_nc</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321</TotalTime>
  <Words>1025</Words>
  <Application>Microsoft Office PowerPoint</Application>
  <PresentationFormat>On-screen Show (4:3)</PresentationFormat>
  <Paragraphs>194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 Pop</vt:lpstr>
      <vt:lpstr>Customer Relationship Management</vt:lpstr>
      <vt:lpstr>Presentation Agenda</vt:lpstr>
      <vt:lpstr>CRM Defined</vt:lpstr>
      <vt:lpstr>The Keys to CRM</vt:lpstr>
      <vt:lpstr>The Use of crm</vt:lpstr>
      <vt:lpstr>CRM and social media</vt:lpstr>
      <vt:lpstr>WHO SHOULD USE CRM?</vt:lpstr>
      <vt:lpstr>Benefits of CRM</vt:lpstr>
      <vt:lpstr>Benefits of CRM</vt:lpstr>
      <vt:lpstr>Pro / Con Comparison</vt:lpstr>
      <vt:lpstr>Poll question</vt:lpstr>
      <vt:lpstr>Real World CRM experience</vt:lpstr>
      <vt:lpstr>Key Takeaways from Experience</vt:lpstr>
      <vt:lpstr>CRM Explained:  What it is,  what it does,  and why you need it </vt:lpstr>
      <vt:lpstr>Main CRM Vendors</vt:lpstr>
      <vt:lpstr>Any Questions?</vt:lpstr>
      <vt:lpstr>Sources</vt:lpstr>
    </vt:vector>
  </TitlesOfParts>
  <Company>Paycor,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Relationship Management</dc:title>
  <dc:creator>Melissa Holthaus</dc:creator>
  <cp:lastModifiedBy>Melissa</cp:lastModifiedBy>
  <cp:revision>38</cp:revision>
  <dcterms:created xsi:type="dcterms:W3CDTF">2013-10-21T12:38:14Z</dcterms:created>
  <dcterms:modified xsi:type="dcterms:W3CDTF">2013-10-30T21:40:52Z</dcterms:modified>
</cp:coreProperties>
</file>